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75" d="100"/>
          <a:sy n="75" d="100"/>
        </p:scale>
        <p:origin x="1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queezeeverydrop.com/Home.aspx" TargetMode="External"/><Relationship Id="rId2" Type="http://schemas.openxmlformats.org/officeDocument/2006/relationships/hyperlink" Target="http://www.upcycle-products.com/static.asp?path=621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mazon.com/s/ref=nb_sb_noss_1?url=search-alias%3Dlawngarden&amp;field-keywords=rainpro" TargetMode="External"/><Relationship Id="rId4" Type="http://schemas.openxmlformats.org/officeDocument/2006/relationships/hyperlink" Target="http://squeezeeverydrop.com/SavingWaterOutdoors/RainBarrels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Linwood Place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Spring </a:t>
            </a:r>
            <a:r>
              <a:rPr lang="en-US" dirty="0" smtClean="0"/>
              <a:t>general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sz="3600" dirty="0" smtClean="0"/>
              <a:t>Rain </a:t>
            </a:r>
            <a:r>
              <a:rPr lang="en-US" sz="3600" dirty="0" smtClean="0"/>
              <a:t>barrels</a:t>
            </a:r>
          </a:p>
          <a:p>
            <a:r>
              <a:rPr lang="en-US" sz="3600" dirty="0" smtClean="0"/>
              <a:t>By </a:t>
            </a:r>
            <a:r>
              <a:rPr lang="en-US" sz="3600" dirty="0"/>
              <a:t>C</a:t>
            </a:r>
            <a:r>
              <a:rPr lang="en-US" sz="3600" dirty="0" smtClean="0"/>
              <a:t>raig miller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318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barrels and water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 inch of rain on 1000 sq ft of roof will net 600 gallons of water</a:t>
            </a:r>
          </a:p>
          <a:p>
            <a:r>
              <a:rPr lang="en-US" dirty="0" smtClean="0"/>
              <a:t>Ideal for watering indoor/outdoor plants</a:t>
            </a:r>
          </a:p>
          <a:p>
            <a:r>
              <a:rPr lang="en-US" dirty="0" smtClean="0"/>
              <a:t>Lessens the amount of storm runoff in the streets</a:t>
            </a:r>
          </a:p>
          <a:p>
            <a:r>
              <a:rPr lang="en-US" dirty="0" smtClean="0"/>
              <a:t>Can also be used to collect the condensate from your Air conditioning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700559" cy="386551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Rain barrel location</a:t>
            </a:r>
          </a:p>
          <a:p>
            <a:pPr lvl="1"/>
            <a:r>
              <a:rPr lang="en-US" dirty="0" smtClean="0"/>
              <a:t>Away from basements, unless adequate overflow system is created</a:t>
            </a:r>
          </a:p>
          <a:p>
            <a:pPr lvl="1"/>
            <a:r>
              <a:rPr lang="en-US" dirty="0" smtClean="0"/>
              <a:t>Out of sight?</a:t>
            </a:r>
          </a:p>
          <a:p>
            <a:r>
              <a:rPr lang="en-US" dirty="0" smtClean="0"/>
              <a:t>Orientation</a:t>
            </a:r>
          </a:p>
          <a:p>
            <a:pPr lvl="1"/>
            <a:r>
              <a:rPr lang="en-US" dirty="0" smtClean="0"/>
              <a:t>Bank of rain barrels</a:t>
            </a:r>
          </a:p>
          <a:p>
            <a:pPr lvl="1"/>
            <a:r>
              <a:rPr lang="en-US" dirty="0" smtClean="0"/>
              <a:t>Single rain barrel under a downspout</a:t>
            </a:r>
          </a:p>
          <a:p>
            <a:r>
              <a:rPr lang="en-US" dirty="0" smtClean="0"/>
              <a:t>Placement </a:t>
            </a:r>
          </a:p>
          <a:p>
            <a:pPr lvl="1"/>
            <a:r>
              <a:rPr lang="en-US" dirty="0" smtClean="0"/>
              <a:t>On the ground</a:t>
            </a:r>
          </a:p>
          <a:p>
            <a:pPr lvl="1"/>
            <a:r>
              <a:rPr lang="en-US" dirty="0" smtClean="0"/>
              <a:t>elevated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926" y="1920346"/>
            <a:ext cx="3680300" cy="2753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055" y="2367092"/>
            <a:ext cx="2818871" cy="386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311883"/>
          </a:xfrm>
        </p:spPr>
        <p:txBody>
          <a:bodyPr/>
          <a:lstStyle/>
          <a:p>
            <a:r>
              <a:rPr lang="en-US" dirty="0" smtClean="0"/>
              <a:t>Supplies (barrels)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167467"/>
            <a:ext cx="10363826" cy="3928533"/>
          </a:xfrm>
        </p:spPr>
        <p:txBody>
          <a:bodyPr>
            <a:normAutofit/>
          </a:bodyPr>
          <a:lstStyle/>
          <a:p>
            <a:r>
              <a:rPr lang="en-US" dirty="0" smtClean="0"/>
              <a:t>Where to get rain barrels in OKC</a:t>
            </a:r>
          </a:p>
          <a:p>
            <a:pPr lvl="1"/>
            <a:r>
              <a:rPr lang="en-US" dirty="0" smtClean="0"/>
              <a:t>Craigslist </a:t>
            </a:r>
          </a:p>
          <a:p>
            <a:pPr lvl="2"/>
            <a:r>
              <a:rPr lang="en-US" dirty="0" smtClean="0"/>
              <a:t>Least expensive ~$20-40 per barrel</a:t>
            </a:r>
          </a:p>
          <a:p>
            <a:pPr lvl="2"/>
            <a:r>
              <a:rPr lang="en-US" dirty="0" smtClean="0"/>
              <a:t>Require more work, setup is </a:t>
            </a:r>
            <a:r>
              <a:rPr lang="en-US" dirty="0" err="1" smtClean="0"/>
              <a:t>diy</a:t>
            </a:r>
            <a:endParaRPr lang="en-US" dirty="0" smtClean="0"/>
          </a:p>
          <a:p>
            <a:pPr lvl="1"/>
            <a:r>
              <a:rPr lang="en-US" dirty="0" smtClean="0"/>
              <a:t>Upcycle products </a:t>
            </a:r>
          </a:p>
          <a:p>
            <a:pPr lvl="2"/>
            <a:r>
              <a:rPr lang="en-US" dirty="0" smtClean="0"/>
              <a:t>Cost is slightly higher @ $64 per barrel</a:t>
            </a:r>
          </a:p>
          <a:p>
            <a:pPr lvl="2"/>
            <a:r>
              <a:rPr lang="en-US" dirty="0" smtClean="0"/>
              <a:t>Barrels come with all hardware attached</a:t>
            </a:r>
          </a:p>
          <a:p>
            <a:pPr lvl="2"/>
            <a:r>
              <a:rPr lang="en-US" dirty="0" smtClean="0"/>
              <a:t>Multiple color selections</a:t>
            </a:r>
          </a:p>
          <a:p>
            <a:pPr lvl="2"/>
            <a:r>
              <a:rPr lang="en-US" dirty="0" smtClean="0"/>
              <a:t>Orders are placed through the company and picked up at the public works on s. Portland</a:t>
            </a:r>
          </a:p>
          <a:p>
            <a:pPr lvl="3"/>
            <a:r>
              <a:rPr lang="en-US" dirty="0" smtClean="0"/>
              <a:t>Online order deadline is June 12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Supplies (hardware)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914779" cy="3424107"/>
          </a:xfrm>
        </p:spPr>
        <p:txBody>
          <a:bodyPr/>
          <a:lstStyle/>
          <a:p>
            <a:r>
              <a:rPr lang="en-US" dirty="0" smtClean="0"/>
              <a:t>Downspout diverter</a:t>
            </a:r>
          </a:p>
          <a:p>
            <a:r>
              <a:rPr lang="en-US" dirty="0" smtClean="0"/>
              <a:t>Spigot</a:t>
            </a:r>
          </a:p>
          <a:p>
            <a:r>
              <a:rPr lang="en-US" dirty="0" smtClean="0"/>
              <a:t>Overflow</a:t>
            </a:r>
          </a:p>
          <a:p>
            <a:r>
              <a:rPr lang="en-US" dirty="0" smtClean="0"/>
              <a:t>Linking hoses (for barrel banks)</a:t>
            </a:r>
          </a:p>
          <a:p>
            <a:r>
              <a:rPr lang="en-US" dirty="0" smtClean="0"/>
              <a:t>Mesh screen for debris and mosquito control </a:t>
            </a:r>
            <a:endParaRPr lang="en-US" dirty="0"/>
          </a:p>
          <a:p>
            <a:r>
              <a:rPr lang="en-US" dirty="0" smtClean="0"/>
              <a:t>Barrel conversion kits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909" y="1889125"/>
            <a:ext cx="2303279" cy="2717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177" y="4781379"/>
            <a:ext cx="1700742" cy="1507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553" y="1889464"/>
            <a:ext cx="2442105" cy="2717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515" y="4781379"/>
            <a:ext cx="1754827" cy="152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Supplies (tools)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877426" cy="3424107"/>
          </a:xfrm>
        </p:spPr>
        <p:txBody>
          <a:bodyPr/>
          <a:lstStyle/>
          <a:p>
            <a:r>
              <a:rPr lang="en-US" dirty="0" smtClean="0"/>
              <a:t>Drill </a:t>
            </a:r>
          </a:p>
          <a:p>
            <a:r>
              <a:rPr lang="en-US" dirty="0" smtClean="0"/>
              <a:t>Hole saw </a:t>
            </a:r>
          </a:p>
          <a:p>
            <a:r>
              <a:rPr lang="en-US" dirty="0" smtClean="0"/>
              <a:t>Channel lock pliers</a:t>
            </a:r>
          </a:p>
          <a:p>
            <a:r>
              <a:rPr lang="en-US" dirty="0" smtClean="0"/>
              <a:t>Small hand saw</a:t>
            </a:r>
          </a:p>
          <a:p>
            <a:pPr lvl="1"/>
            <a:r>
              <a:rPr lang="en-US" dirty="0" smtClean="0"/>
              <a:t>For barrels with permanently fixed lids</a:t>
            </a:r>
          </a:p>
        </p:txBody>
      </p:sp>
      <p:pic>
        <p:nvPicPr>
          <p:cNvPr id="1026" name="Picture 2" descr="http://zo-d.com/stuff/images/channel-lock-pliers-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233" y="4491035"/>
            <a:ext cx="3136072" cy="13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roconstructionguide.com/wp-content/uploads/2013/04/Milwaukee-hole-saw-%E2%80%8E2602-22_C_04-16-13-e13664019635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6094"/>
            <a:ext cx="3160539" cy="221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Overall assembly will vary greatly based upon hardware selected</a:t>
            </a:r>
          </a:p>
          <a:p>
            <a:r>
              <a:rPr lang="en-US" dirty="0" smtClean="0"/>
              <a:t>Elevate the spigot enough to be able to attach a hose</a:t>
            </a:r>
          </a:p>
          <a:p>
            <a:pPr lvl="1"/>
            <a:r>
              <a:rPr lang="en-US" dirty="0" smtClean="0"/>
              <a:t>Around 6” for barrels that are on the ground</a:t>
            </a:r>
          </a:p>
          <a:p>
            <a:pPr lvl="1"/>
            <a:r>
              <a:rPr lang="en-US" dirty="0" smtClean="0"/>
              <a:t>As low as achievable for barrels that are elevated</a:t>
            </a:r>
          </a:p>
          <a:p>
            <a:r>
              <a:rPr lang="en-US" dirty="0" smtClean="0"/>
              <a:t>Carefully consider the location of the ports for linking systems</a:t>
            </a:r>
          </a:p>
          <a:p>
            <a:pPr lvl="1"/>
            <a:r>
              <a:rPr lang="en-US" dirty="0" smtClean="0"/>
              <a:t>Better If linked at the bottom</a:t>
            </a:r>
          </a:p>
          <a:p>
            <a:pPr lvl="2"/>
            <a:r>
              <a:rPr lang="en-US" dirty="0" smtClean="0"/>
              <a:t> the barrels have more time to level during a downpour</a:t>
            </a:r>
          </a:p>
          <a:p>
            <a:pPr lvl="2"/>
            <a:r>
              <a:rPr lang="en-US" dirty="0" smtClean="0"/>
              <a:t>Only one spigot needed for draining the barrels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34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Mosquito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Mosquitoes will breed in the rain barrels if they are not adequately protected</a:t>
            </a:r>
          </a:p>
          <a:p>
            <a:r>
              <a:rPr lang="en-US" dirty="0" smtClean="0"/>
              <a:t>Mosquito control options</a:t>
            </a:r>
          </a:p>
          <a:p>
            <a:pPr lvl="1"/>
            <a:r>
              <a:rPr lang="en-US" dirty="0" smtClean="0"/>
              <a:t>Screens</a:t>
            </a:r>
          </a:p>
          <a:p>
            <a:pPr lvl="2"/>
            <a:r>
              <a:rPr lang="en-US" dirty="0" smtClean="0"/>
              <a:t>Set it and forget it</a:t>
            </a:r>
          </a:p>
          <a:p>
            <a:pPr lvl="2"/>
            <a:r>
              <a:rPr lang="en-US" dirty="0" smtClean="0"/>
              <a:t>Easy to build</a:t>
            </a:r>
          </a:p>
          <a:p>
            <a:pPr lvl="1"/>
            <a:r>
              <a:rPr lang="en-US" dirty="0" smtClean="0"/>
              <a:t>BTI</a:t>
            </a:r>
          </a:p>
          <a:p>
            <a:pPr lvl="2"/>
            <a:r>
              <a:rPr lang="en-US" dirty="0" smtClean="0"/>
              <a:t>A bacteria that is put into the water and </a:t>
            </a:r>
            <a:r>
              <a:rPr lang="en-US" u="sng" dirty="0" smtClean="0"/>
              <a:t>only</a:t>
            </a:r>
            <a:r>
              <a:rPr lang="en-US" dirty="0" smtClean="0"/>
              <a:t> kills mosquitoes, gnats, and blackflies</a:t>
            </a:r>
          </a:p>
          <a:p>
            <a:pPr lvl="2"/>
            <a:r>
              <a:rPr lang="en-US" dirty="0" smtClean="0"/>
              <a:t>Comes in multiple forms (liquid, granules, or dunks)</a:t>
            </a:r>
          </a:p>
          <a:p>
            <a:pPr lvl="2"/>
            <a:r>
              <a:rPr lang="en-US" dirty="0" smtClean="0"/>
              <a:t>Must reapply according to manufacturer’s recommendations</a:t>
            </a:r>
          </a:p>
          <a:p>
            <a:pPr lvl="1"/>
            <a:r>
              <a:rPr lang="en-US" dirty="0" smtClean="0"/>
              <a:t>Fish</a:t>
            </a:r>
          </a:p>
          <a:p>
            <a:pPr lvl="2"/>
            <a:r>
              <a:rPr lang="en-US" dirty="0" smtClean="0"/>
              <a:t>Goldfish, guppies, and mosquito fish are all known for eating mosquito larva</a:t>
            </a:r>
          </a:p>
          <a:p>
            <a:pPr lvl="2"/>
            <a:r>
              <a:rPr lang="en-US" dirty="0" smtClean="0"/>
              <a:t>Must supplement their diet in non-mosquito season and provide a place for them to live in the winter</a:t>
            </a:r>
          </a:p>
          <a:p>
            <a:pPr lvl="2"/>
            <a:r>
              <a:rPr lang="en-US" dirty="0" smtClean="0"/>
              <a:t>Rain barrel must be out of the sun, as the temperature of the water can become too warm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5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Upcycle products 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www.upcycle-products.com/static.asp?path=6216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Okc</a:t>
            </a:r>
            <a:r>
              <a:rPr lang="en-US" dirty="0" smtClean="0"/>
              <a:t> utilities department water conservation website: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squeezeeverydrop.com/Home.aspx</a:t>
            </a:r>
            <a:endParaRPr lang="en-US" dirty="0" smtClean="0"/>
          </a:p>
          <a:p>
            <a:pPr lvl="1"/>
            <a:r>
              <a:rPr lang="en-US" dirty="0" smtClean="0"/>
              <a:t>Rain barrel tutorial:</a:t>
            </a:r>
          </a:p>
          <a:p>
            <a:pPr lvl="2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squeezeeverydrop.com/SavingWaterOutdoors/RainBarrels.aspx</a:t>
            </a:r>
            <a:endParaRPr lang="en-US" dirty="0" smtClean="0"/>
          </a:p>
          <a:p>
            <a:r>
              <a:rPr lang="en-US" dirty="0" smtClean="0"/>
              <a:t>Brass hardware specifically for rain barrels</a:t>
            </a:r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www.amazon.com/s/ref=nb_sb_noss_1?url=search-alias%3Dlawngarden&amp;field-keywords=rainpro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7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754</TotalTime>
  <Words>427</Words>
  <Application>Microsoft Office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Tw Cen MT</vt:lpstr>
      <vt:lpstr>Droplet</vt:lpstr>
      <vt:lpstr>Linwood Place  Spring general meeting</vt:lpstr>
      <vt:lpstr>Rain barrels and water collection</vt:lpstr>
      <vt:lpstr>Things to consider</vt:lpstr>
      <vt:lpstr>Supplies (barrels)</vt:lpstr>
      <vt:lpstr>Supplies (hardware)</vt:lpstr>
      <vt:lpstr>Supplies (tools)</vt:lpstr>
      <vt:lpstr>Assembly</vt:lpstr>
      <vt:lpstr>Mosquito control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Linwood Place Spring general meeting</dc:title>
  <dc:creator>Miller, Craig M.</dc:creator>
  <cp:lastModifiedBy>Miller, Craig M.</cp:lastModifiedBy>
  <cp:revision>20</cp:revision>
  <dcterms:created xsi:type="dcterms:W3CDTF">2016-03-17T15:50:45Z</dcterms:created>
  <dcterms:modified xsi:type="dcterms:W3CDTF">2016-03-19T12:50:54Z</dcterms:modified>
</cp:coreProperties>
</file>